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834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40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6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21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94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58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48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40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54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22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2CF3-75E0-4EF2-B0E8-9334F95D358C}" type="datetimeFigureOut">
              <a:rPr lang="en-GB" smtClean="0"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E65A7-A6D9-4B85-9DB5-54D73E146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0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771799" y="1772816"/>
            <a:ext cx="3096345" cy="24482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Protected Characteristics and Nursery Curriculum </a:t>
            </a:r>
            <a:endParaRPr lang="en-GB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926113" y="175007"/>
            <a:ext cx="2952328" cy="1487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gender reassignment</a:t>
            </a:r>
            <a:endParaRPr lang="en-GB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370053" y="2060848"/>
            <a:ext cx="201622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sexual orientation</a:t>
            </a:r>
            <a:endParaRPr lang="en-GB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438015" y="3600595"/>
            <a:ext cx="201622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b="1" dirty="0" smtClean="0"/>
              <a:t>sex</a:t>
            </a:r>
          </a:p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387913" y="563907"/>
            <a:ext cx="20162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age</a:t>
            </a:r>
          </a:p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827584" y="4293096"/>
            <a:ext cx="2016224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marriage and civil partnership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25" y="1890043"/>
            <a:ext cx="2043113" cy="2213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51290"/>
            <a:ext cx="2043113" cy="119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802162" y="2337748"/>
            <a:ext cx="1050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disability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79782" y="5108284"/>
            <a:ext cx="1752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b="1" dirty="0">
                <a:solidFill>
                  <a:schemeClr val="bg1"/>
                </a:solidFill>
              </a:rPr>
              <a:t>religion or belief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16216" y="4653374"/>
            <a:ext cx="2016224" cy="15119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b="1" dirty="0" smtClean="0"/>
              <a:t>race</a:t>
            </a:r>
          </a:p>
          <a:p>
            <a:pPr algn="ctr"/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2843808" y="285633"/>
            <a:ext cx="288032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048437" y="549267"/>
            <a:ext cx="2586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pregnancy and maternity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11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329" y="1052736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0" dirty="0" smtClean="0">
                <a:solidFill>
                  <a:schemeClr val="accent4"/>
                </a:solidFill>
                <a:effectLst/>
                <a:latin typeface="Arial"/>
              </a:rPr>
              <a:t>All characteristics are covered under the Nurseries Equality Policy that staff read upon induction. </a:t>
            </a:r>
          </a:p>
          <a:p>
            <a:pPr algn="ctr"/>
            <a:endParaRPr lang="en-GB" sz="2400" dirty="0">
              <a:solidFill>
                <a:schemeClr val="accent4"/>
              </a:solidFill>
              <a:latin typeface="Arial"/>
            </a:endParaRPr>
          </a:p>
          <a:p>
            <a:pPr algn="ctr"/>
            <a:r>
              <a:rPr lang="en-GB" sz="2400" dirty="0" smtClean="0">
                <a:solidFill>
                  <a:schemeClr val="accent4"/>
                </a:solidFill>
                <a:latin typeface="Arial"/>
              </a:rPr>
              <a:t>Our curriculum is set out to ensure that these characteristics  are introduced to the children from a young age. We do this through core books, nursery displays, gathering information about families, celebrations and so on.  </a:t>
            </a:r>
            <a:endParaRPr lang="en-GB" sz="2400" b="0" dirty="0" smtClean="0">
              <a:solidFill>
                <a:schemeClr val="accent4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194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Disability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Core texts in the nursery = </a:t>
            </a:r>
          </a:p>
          <a:p>
            <a:r>
              <a:rPr lang="en-GB" sz="1400" dirty="0" smtClean="0"/>
              <a:t>Rainbow of friends</a:t>
            </a:r>
          </a:p>
          <a:p>
            <a:r>
              <a:rPr lang="en-GB" sz="1400" dirty="0" smtClean="0"/>
              <a:t>We’ll paint the octopus red</a:t>
            </a:r>
          </a:p>
          <a:p>
            <a:r>
              <a:rPr lang="en-GB" sz="1400" dirty="0" smtClean="0"/>
              <a:t>That’s what friends do</a:t>
            </a:r>
          </a:p>
          <a:p>
            <a:r>
              <a:rPr lang="en-GB" sz="1400" dirty="0" smtClean="0"/>
              <a:t>I cant hear like you</a:t>
            </a:r>
          </a:p>
          <a:p>
            <a:r>
              <a:rPr lang="en-GB" sz="1400" dirty="0" err="1" smtClean="0"/>
              <a:t>Topsy</a:t>
            </a:r>
            <a:r>
              <a:rPr lang="en-GB" sz="1400" dirty="0" smtClean="0"/>
              <a:t> and Tim’s new friend</a:t>
            </a:r>
            <a:endParaRPr lang="en-GB" dirty="0"/>
          </a:p>
          <a:p>
            <a:r>
              <a:rPr lang="en-GB" dirty="0" smtClean="0"/>
              <a:t>Celebration of =</a:t>
            </a:r>
          </a:p>
          <a:p>
            <a:pPr marL="0" indent="0">
              <a:buNone/>
            </a:pPr>
            <a:r>
              <a:rPr lang="en-GB" sz="1600" dirty="0" smtClean="0"/>
              <a:t>Depending on pupil register. </a:t>
            </a:r>
            <a:r>
              <a:rPr lang="en-GB" sz="1600" dirty="0" err="1" smtClean="0"/>
              <a:t>Eg</a:t>
            </a:r>
            <a:r>
              <a:rPr lang="en-GB" sz="1600" dirty="0" smtClean="0"/>
              <a:t>. </a:t>
            </a:r>
            <a:r>
              <a:rPr lang="en-GB" sz="1600" dirty="0" err="1" smtClean="0"/>
              <a:t>Downsyndome</a:t>
            </a:r>
            <a:r>
              <a:rPr lang="en-GB" sz="1600" dirty="0" smtClean="0"/>
              <a:t> awareness day </a:t>
            </a:r>
          </a:p>
          <a:p>
            <a:r>
              <a:rPr lang="en-GB" dirty="0" smtClean="0"/>
              <a:t>Core set of </a:t>
            </a:r>
            <a:r>
              <a:rPr lang="en-GB" dirty="0"/>
              <a:t>t</a:t>
            </a:r>
            <a:r>
              <a:rPr lang="en-GB" dirty="0" smtClean="0"/>
              <a:t>oys on offer =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Disability dolls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Disability puzzles </a:t>
            </a:r>
          </a:p>
          <a:p>
            <a:pPr>
              <a:buFont typeface="Wingdings" pitchFamily="2" charset="2"/>
              <a:buChar char="Ø"/>
            </a:pPr>
            <a:endParaRPr lang="en-GB" sz="1400" dirty="0" smtClean="0"/>
          </a:p>
          <a:p>
            <a:pPr>
              <a:buFont typeface="Wingdings" pitchFamily="2" charset="2"/>
              <a:buChar char="Ø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53660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Sexual Orientation / Marriage and Civil Partnership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Core texts in the nursery: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Mummy, Mama and 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Daddy, Papa and 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The Family Book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Who’s in My Family</a:t>
            </a:r>
            <a:endParaRPr lang="en-GB" dirty="0" smtClean="0"/>
          </a:p>
          <a:p>
            <a:r>
              <a:rPr lang="en-GB" dirty="0" smtClean="0"/>
              <a:t>Nursery Environment: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Posters of different types of families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smtClean="0"/>
              <a:t>Celebrations LGBT</a:t>
            </a:r>
            <a:endParaRPr lang="en-GB" sz="1400" dirty="0" smtClean="0"/>
          </a:p>
          <a:p>
            <a:r>
              <a:rPr lang="en-GB" dirty="0" smtClean="0"/>
              <a:t>Phrases for staff to avoid: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i="1" dirty="0" smtClean="0"/>
              <a:t>‘Mummy and Daddy’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12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Pregnancy and Maternity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Core texts in the </a:t>
            </a:r>
            <a:r>
              <a:rPr lang="en-GB" dirty="0" smtClean="0">
                <a:solidFill>
                  <a:prstClr val="black"/>
                </a:solidFill>
              </a:rPr>
              <a:t>nursery: </a:t>
            </a:r>
            <a:endParaRPr lang="en-GB" dirty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My New Baby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What’s in Your Tummy Mummy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We’re Having a Baby</a:t>
            </a:r>
            <a:endParaRPr lang="en-GB" sz="1400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Celebration of =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Birthdays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New siblings and family members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sz="1400" dirty="0" smtClean="0">
                <a:solidFill>
                  <a:prstClr val="black"/>
                </a:solidFill>
              </a:rPr>
              <a:t>Change, sharing a bedroom/toys</a:t>
            </a:r>
            <a:endParaRPr lang="en-GB" sz="1400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Core set of toys on offer =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What’s in your tummy mummy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Waiting for baby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400" dirty="0" smtClean="0"/>
              <a:t>My sister is a monster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7834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Religion or Belief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Core texts in the nursery = 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Simple version of the bible 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Diwali stories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The story of Guru Nanak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St George’s day 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St Patrick’s day </a:t>
            </a:r>
          </a:p>
          <a:p>
            <a:r>
              <a:rPr lang="en-GB" dirty="0" smtClean="0"/>
              <a:t>Celebration of =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Christmas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Easter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Diwali</a:t>
            </a:r>
          </a:p>
          <a:p>
            <a:pPr>
              <a:buFont typeface="Wingdings" pitchFamily="2" charset="2"/>
              <a:buChar char="Ø"/>
            </a:pPr>
            <a:r>
              <a:rPr lang="en-GB" sz="1400" dirty="0" smtClean="0"/>
              <a:t>The Dragon </a:t>
            </a:r>
            <a:r>
              <a:rPr lang="en-GB" sz="1400" dirty="0"/>
              <a:t>B</a:t>
            </a:r>
            <a:r>
              <a:rPr lang="en-GB" sz="1400" dirty="0" smtClean="0"/>
              <a:t>oat </a:t>
            </a:r>
            <a:r>
              <a:rPr lang="en-GB" sz="1400" dirty="0"/>
              <a:t>F</a:t>
            </a:r>
            <a:r>
              <a:rPr lang="en-GB" sz="1400" dirty="0" smtClean="0"/>
              <a:t>estival </a:t>
            </a:r>
          </a:p>
          <a:p>
            <a:r>
              <a:rPr lang="en-GB" dirty="0" smtClean="0"/>
              <a:t>Core set of toys on offer =</a:t>
            </a:r>
          </a:p>
          <a:p>
            <a:pPr>
              <a:buFont typeface="Wingdings" pitchFamily="2" charset="2"/>
              <a:buChar char="Ø"/>
            </a:pPr>
            <a:r>
              <a:rPr lang="en-GB" sz="1600" dirty="0" smtClean="0"/>
              <a:t>Dolls from around the world </a:t>
            </a:r>
          </a:p>
          <a:p>
            <a:pPr>
              <a:buFont typeface="Wingdings" pitchFamily="2" charset="2"/>
              <a:buChar char="Ø"/>
            </a:pPr>
            <a:r>
              <a:rPr lang="en-GB" sz="1600" dirty="0" smtClean="0"/>
              <a:t>Puzzles</a:t>
            </a:r>
          </a:p>
          <a:p>
            <a:pPr>
              <a:buFont typeface="Wingdings" pitchFamily="2" charset="2"/>
              <a:buChar char="Ø"/>
            </a:pPr>
            <a:r>
              <a:rPr lang="en-GB" sz="1600" dirty="0" smtClean="0"/>
              <a:t>Dress up clothes </a:t>
            </a:r>
          </a:p>
          <a:p>
            <a:pPr>
              <a:buFont typeface="Wingdings" pitchFamily="2" charset="2"/>
              <a:buChar char="Ø"/>
            </a:pPr>
            <a:endParaRPr lang="en-GB" sz="1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932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Culture and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Core texts in the nursery = </a:t>
            </a:r>
          </a:p>
          <a:p>
            <a:pPr marL="0" indent="0">
              <a:buNone/>
            </a:pPr>
            <a:r>
              <a:rPr lang="en-GB" sz="2000" dirty="0" smtClean="0"/>
              <a:t>Not Now Bernard –Spanish </a:t>
            </a:r>
          </a:p>
          <a:p>
            <a:pPr marL="0" indent="0">
              <a:buNone/>
            </a:pPr>
            <a:r>
              <a:rPr lang="en-GB" sz="2000" dirty="0" err="1" smtClean="0"/>
              <a:t>Yeh</a:t>
            </a:r>
            <a:r>
              <a:rPr lang="en-GB" sz="2000" dirty="0" smtClean="0"/>
              <a:t>-Hsien</a:t>
            </a:r>
            <a:r>
              <a:rPr lang="en-GB" sz="2000" dirty="0"/>
              <a:t>: A Chinese </a:t>
            </a:r>
            <a:r>
              <a:rPr lang="en-GB" sz="2000" dirty="0" smtClean="0"/>
              <a:t>Cinderella</a:t>
            </a:r>
          </a:p>
          <a:p>
            <a:pPr marL="0" indent="0">
              <a:buNone/>
            </a:pPr>
            <a:r>
              <a:rPr lang="en-GB" sz="2000" dirty="0" err="1"/>
              <a:t>Où</a:t>
            </a:r>
            <a:r>
              <a:rPr lang="en-GB" sz="2000" dirty="0"/>
              <a:t> </a:t>
            </a:r>
            <a:r>
              <a:rPr lang="en-GB" sz="2000" dirty="0" err="1"/>
              <a:t>est</a:t>
            </a:r>
            <a:r>
              <a:rPr lang="en-GB" sz="2000" dirty="0"/>
              <a:t> mon </a:t>
            </a:r>
            <a:r>
              <a:rPr lang="en-GB" sz="2000" dirty="0" err="1" smtClean="0"/>
              <a:t>poussin</a:t>
            </a:r>
            <a:r>
              <a:rPr lang="en-GB" sz="2000" dirty="0" smtClean="0"/>
              <a:t>? - French </a:t>
            </a:r>
          </a:p>
          <a:p>
            <a:pPr marL="0" indent="0">
              <a:buNone/>
            </a:pPr>
            <a:r>
              <a:rPr lang="en-GB" sz="2000" dirty="0"/>
              <a:t>Il </a:t>
            </a:r>
            <a:r>
              <a:rPr lang="en-GB" sz="2000" dirty="0" err="1"/>
              <a:t>piccolissimo</a:t>
            </a:r>
            <a:r>
              <a:rPr lang="en-GB" sz="2000" dirty="0"/>
              <a:t> </a:t>
            </a:r>
            <a:r>
              <a:rPr lang="en-GB" sz="2000" dirty="0" err="1"/>
              <a:t>bruco</a:t>
            </a:r>
            <a:r>
              <a:rPr lang="en-GB" sz="2000" dirty="0"/>
              <a:t> </a:t>
            </a:r>
            <a:r>
              <a:rPr lang="en-GB" sz="2000" dirty="0" err="1" smtClean="0"/>
              <a:t>maisazio</a:t>
            </a:r>
            <a:r>
              <a:rPr lang="en-GB" sz="2000" dirty="0" smtClean="0"/>
              <a:t> –Italian </a:t>
            </a:r>
          </a:p>
          <a:p>
            <a:pPr marL="0" indent="0">
              <a:buNone/>
            </a:pPr>
            <a:r>
              <a:rPr lang="en-GB" i="1" dirty="0" smtClean="0"/>
              <a:t>Home culture sheet sent home upon induction and intermittently. Celebrations and languages feed into planning based on this.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97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343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Disability </vt:lpstr>
      <vt:lpstr>Sexual Orientation / Marriage and Civil Partnership  </vt:lpstr>
      <vt:lpstr>Pregnancy and Maternity </vt:lpstr>
      <vt:lpstr>Religion or Belief </vt:lpstr>
      <vt:lpstr>Culture and Language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Leann Valiquette</dc:creator>
  <cp:lastModifiedBy>Emma Cowie</cp:lastModifiedBy>
  <cp:revision>15</cp:revision>
  <dcterms:created xsi:type="dcterms:W3CDTF">2019-03-15T12:59:06Z</dcterms:created>
  <dcterms:modified xsi:type="dcterms:W3CDTF">2019-06-17T10:34:01Z</dcterms:modified>
</cp:coreProperties>
</file>